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9/12/2020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0FD7-2F76-421D-B20E-8227F5D379C9}"/>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AC1877BB-7EF3-4D75-BA8E-7CB7D8FF1D0C}"/>
              </a:ext>
            </a:extLst>
          </p:cNvPr>
          <p:cNvSpPr>
            <a:spLocks noGrp="1"/>
          </p:cNvSpPr>
          <p:nvPr>
            <p:ph type="subTitle" idx="1"/>
          </p:nvPr>
        </p:nvSpPr>
        <p:spPr/>
        <p:txBody>
          <a:bodyPr/>
          <a:lstStyle/>
          <a:p>
            <a:r>
              <a:rPr lang="en-US" dirty="0"/>
              <a:t>Chapter 14</a:t>
            </a:r>
          </a:p>
        </p:txBody>
      </p:sp>
    </p:spTree>
    <p:extLst>
      <p:ext uri="{BB962C8B-B14F-4D97-AF65-F5344CB8AC3E}">
        <p14:creationId xmlns:p14="http://schemas.microsoft.com/office/powerpoint/2010/main" val="3580294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E2BB4-7651-4777-9B67-C6057619A316}"/>
              </a:ext>
            </a:extLst>
          </p:cNvPr>
          <p:cNvSpPr>
            <a:spLocks noGrp="1"/>
          </p:cNvSpPr>
          <p:nvPr>
            <p:ph type="title"/>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Verses 24-29 </a:t>
            </a:r>
            <a:endParaRPr lang="en-US" sz="3200" dirty="0"/>
          </a:p>
        </p:txBody>
      </p:sp>
      <p:sp>
        <p:nvSpPr>
          <p:cNvPr id="3" name="Content Placeholder 2">
            <a:extLst>
              <a:ext uri="{FF2B5EF4-FFF2-40B4-BE49-F238E27FC236}">
                <a16:creationId xmlns:a16="http://schemas.microsoft.com/office/drawing/2014/main" id="{009265D8-5BBC-4C37-BBE8-CB439AE52A03}"/>
              </a:ext>
            </a:extLst>
          </p:cNvPr>
          <p:cNvSpPr>
            <a:spLocks noGrp="1"/>
          </p:cNvSpPr>
          <p:nvPr>
            <p:ph idx="1"/>
          </p:nvPr>
        </p:nvSpPr>
        <p:spPr/>
        <p:txBody>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The guilt offering would then occur in exactly the same fashion. The guilt offering was always to be same, with the same animal, whether this was a person of means or not. People need to understand the cost of sin.</a:t>
            </a:r>
          </a:p>
          <a:p>
            <a:endParaRPr lang="en-US" dirty="0"/>
          </a:p>
        </p:txBody>
      </p:sp>
    </p:spTree>
    <p:extLst>
      <p:ext uri="{BB962C8B-B14F-4D97-AF65-F5344CB8AC3E}">
        <p14:creationId xmlns:p14="http://schemas.microsoft.com/office/powerpoint/2010/main" val="2920791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D5D10-52EE-4CC3-A3E7-80661B067E63}"/>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30-32 </a:t>
            </a:r>
            <a:endParaRPr lang="en-US" dirty="0"/>
          </a:p>
        </p:txBody>
      </p:sp>
      <p:sp>
        <p:nvSpPr>
          <p:cNvPr id="3" name="Content Placeholder 2">
            <a:extLst>
              <a:ext uri="{FF2B5EF4-FFF2-40B4-BE49-F238E27FC236}">
                <a16:creationId xmlns:a16="http://schemas.microsoft.com/office/drawing/2014/main" id="{1ECBBC49-5D50-458D-B8A5-711FB81EF504}"/>
              </a:ext>
            </a:extLst>
          </p:cNvPr>
          <p:cNvSpPr>
            <a:spLocks noGrp="1"/>
          </p:cNvSpPr>
          <p:nvPr>
            <p:ph idx="1"/>
          </p:nvPr>
        </p:nvSpPr>
        <p:spPr/>
        <p:txBody>
          <a:bodyPr/>
          <a:lstStyle/>
          <a:p>
            <a:r>
              <a:rPr lang="en-US" sz="4000" kern="150" dirty="0">
                <a:effectLst/>
                <a:latin typeface="Times New Roman" panose="02020603050405020304" pitchFamily="18" charset="0"/>
                <a:ea typeface="SimSun" panose="02010600030101010101" pitchFamily="2" charset="-122"/>
                <a:cs typeface="Arial" panose="020B0604020202020204" pitchFamily="34" charset="0"/>
              </a:rPr>
              <a:t>It was with the sin offering and the burnt offering that the person who didn't have great means could bring the less expensive animals.</a:t>
            </a:r>
          </a:p>
          <a:p>
            <a:endParaRPr lang="en-US" dirty="0"/>
          </a:p>
        </p:txBody>
      </p:sp>
    </p:spTree>
    <p:extLst>
      <p:ext uri="{BB962C8B-B14F-4D97-AF65-F5344CB8AC3E}">
        <p14:creationId xmlns:p14="http://schemas.microsoft.com/office/powerpoint/2010/main" val="847577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FF65-3C6A-47B3-8826-82E30AC8D69C}"/>
              </a:ext>
            </a:extLst>
          </p:cNvPr>
          <p:cNvSpPr>
            <a:spLocks noGrp="1"/>
          </p:cNvSpPr>
          <p:nvPr>
            <p:ph type="title"/>
          </p:nvPr>
        </p:nvSpPr>
        <p:spPr/>
        <p:txBody>
          <a:bodyPr>
            <a:normAutofit/>
          </a:bodyPr>
          <a:lstStyle/>
          <a:p>
            <a:r>
              <a:rPr lang="en-US" sz="4000" dirty="0">
                <a:effectLst/>
                <a:latin typeface="Times New Roman" panose="02020603050405020304" pitchFamily="18" charset="0"/>
                <a:ea typeface="SimSun" panose="02010600030101010101" pitchFamily="2" charset="-122"/>
                <a:cs typeface="Arial" panose="020B0604020202020204" pitchFamily="34" charset="0"/>
              </a:rPr>
              <a:t>Verses 33-35 </a:t>
            </a:r>
            <a:endParaRPr lang="en-US" sz="4000" dirty="0"/>
          </a:p>
        </p:txBody>
      </p:sp>
      <p:sp>
        <p:nvSpPr>
          <p:cNvPr id="3" name="Content Placeholder 2">
            <a:extLst>
              <a:ext uri="{FF2B5EF4-FFF2-40B4-BE49-F238E27FC236}">
                <a16:creationId xmlns:a16="http://schemas.microsoft.com/office/drawing/2014/main" id="{E0DCB807-AEC8-48E0-BE5B-5D7DD9908F3A}"/>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At this point they are moving on to identifying infectious in their homes. This would have been mold, or fungus. This would be similar to the section back in chapter 13 that identified such marks on their clothing. Note the personal pronoun in verse 34. This is God speaking, and He says “...and I put a mark of leprosy on a house...” meaning that these marks of leprosy are sovereignly brought about by God for His purposes.</a:t>
            </a:r>
            <a:endParaRPr lang="en-US" sz="2800" dirty="0"/>
          </a:p>
        </p:txBody>
      </p:sp>
    </p:spTree>
    <p:extLst>
      <p:ext uri="{BB962C8B-B14F-4D97-AF65-F5344CB8AC3E}">
        <p14:creationId xmlns:p14="http://schemas.microsoft.com/office/powerpoint/2010/main" val="89623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BD733-0516-4088-AC65-6D0B9BF49186}"/>
              </a:ext>
            </a:extLst>
          </p:cNvPr>
          <p:cNvSpPr>
            <a:spLocks noGrp="1"/>
          </p:cNvSpPr>
          <p:nvPr>
            <p:ph type="title"/>
          </p:nvPr>
        </p:nvSpPr>
        <p:spPr/>
        <p:txBody>
          <a:bodyPr>
            <a:normAutofit/>
          </a:bodyPr>
          <a:lstStyle/>
          <a:p>
            <a:r>
              <a:rPr lang="en-US" sz="4000" dirty="0">
                <a:effectLst/>
                <a:latin typeface="Times New Roman" panose="02020603050405020304" pitchFamily="18" charset="0"/>
                <a:ea typeface="SimSun" panose="02010600030101010101" pitchFamily="2" charset="-122"/>
                <a:cs typeface="Arial" panose="020B0604020202020204" pitchFamily="34" charset="0"/>
              </a:rPr>
              <a:t>Verses 36-42 </a:t>
            </a:r>
            <a:endParaRPr lang="en-US" sz="4000" dirty="0"/>
          </a:p>
        </p:txBody>
      </p:sp>
      <p:sp>
        <p:nvSpPr>
          <p:cNvPr id="3" name="Content Placeholder 2">
            <a:extLst>
              <a:ext uri="{FF2B5EF4-FFF2-40B4-BE49-F238E27FC236}">
                <a16:creationId xmlns:a16="http://schemas.microsoft.com/office/drawing/2014/main" id="{9357D79F-9E77-478B-B191-165DA789FED8}"/>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They would first empty everything from the house to make sure all of those objects didn't become infected, and then the priest would inspect the mark. If the mark bore the characteristics, then he would have the house quarantined for seven days. If at the end of those seven days nothing had happened, then it was fine. It doesn't say this directly, but it is implied. But if at the end of those seven days the mark spread then they were to tear out that area of the house where the mark appeared and then patch up the hole.</a:t>
            </a:r>
          </a:p>
          <a:p>
            <a:endParaRPr lang="en-US" dirty="0"/>
          </a:p>
        </p:txBody>
      </p:sp>
    </p:spTree>
    <p:extLst>
      <p:ext uri="{BB962C8B-B14F-4D97-AF65-F5344CB8AC3E}">
        <p14:creationId xmlns:p14="http://schemas.microsoft.com/office/powerpoint/2010/main" val="2237835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CD239-24AB-4B6B-B761-BF1E55770552}"/>
              </a:ext>
            </a:extLst>
          </p:cNvPr>
          <p:cNvSpPr>
            <a:spLocks noGrp="1"/>
          </p:cNvSpPr>
          <p:nvPr>
            <p:ph type="title"/>
          </p:nvPr>
        </p:nvSpPr>
        <p:spPr/>
        <p:txBody>
          <a:bodyPr/>
          <a:lstStyle/>
          <a:p>
            <a:r>
              <a:rPr lang="en-US" dirty="0"/>
              <a:t>Verses 43-47</a:t>
            </a:r>
          </a:p>
        </p:txBody>
      </p:sp>
      <p:sp>
        <p:nvSpPr>
          <p:cNvPr id="3" name="Content Placeholder 2">
            <a:extLst>
              <a:ext uri="{FF2B5EF4-FFF2-40B4-BE49-F238E27FC236}">
                <a16:creationId xmlns:a16="http://schemas.microsoft.com/office/drawing/2014/main" id="{0CC9587E-7151-4F42-AD7B-DDD1643BC95D}"/>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If the mark reappears and spreads even after they tore out that section of the house, then they were to tear the house down and burn it outside of the camp. Anyone who went inside the house before it was torn down was unclean until evening. If they remained in the house long enough to lay down, or eat something, then they were to wash their clothes as well.</a:t>
            </a:r>
          </a:p>
          <a:p>
            <a:endParaRPr lang="en-US" dirty="0"/>
          </a:p>
        </p:txBody>
      </p:sp>
    </p:spTree>
    <p:extLst>
      <p:ext uri="{BB962C8B-B14F-4D97-AF65-F5344CB8AC3E}">
        <p14:creationId xmlns:p14="http://schemas.microsoft.com/office/powerpoint/2010/main" val="382473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A107-E9C3-489F-AD86-5FA2D67EB3FA}"/>
              </a:ext>
            </a:extLst>
          </p:cNvPr>
          <p:cNvSpPr>
            <a:spLocks noGrp="1"/>
          </p:cNvSpPr>
          <p:nvPr>
            <p:ph type="title"/>
          </p:nvPr>
        </p:nvSpPr>
        <p:spPr/>
        <p:txBody>
          <a:bodyPr/>
          <a:lstStyle/>
          <a:p>
            <a:r>
              <a:rPr lang="en-US" dirty="0"/>
              <a:t>Verses 48-57 </a:t>
            </a:r>
          </a:p>
        </p:txBody>
      </p:sp>
      <p:sp>
        <p:nvSpPr>
          <p:cNvPr id="3" name="Content Placeholder 2">
            <a:extLst>
              <a:ext uri="{FF2B5EF4-FFF2-40B4-BE49-F238E27FC236}">
                <a16:creationId xmlns:a16="http://schemas.microsoft.com/office/drawing/2014/main" id="{6BF9DF6C-C618-4A68-9E32-5AA2DAAC6D10}"/>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 ritual described at the beginning of the chapter that was intended for the cleansing of a person was again to be used if the house was declared clean after tearing the section that had the mark. The birds, cedar wood, hyssop and scarlet thread were again used to ceremonially cleanse the house.</a:t>
            </a:r>
          </a:p>
          <a:p>
            <a:endParaRPr lang="en-US" dirty="0"/>
          </a:p>
        </p:txBody>
      </p:sp>
    </p:spTree>
    <p:extLst>
      <p:ext uri="{BB962C8B-B14F-4D97-AF65-F5344CB8AC3E}">
        <p14:creationId xmlns:p14="http://schemas.microsoft.com/office/powerpoint/2010/main" val="956185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17E-8294-4339-AD85-DC6755CDD0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A4E074-2BC6-429F-9974-9D779B1D98F3}"/>
              </a:ext>
            </a:extLst>
          </p:cNvPr>
          <p:cNvSpPr>
            <a:spLocks noGrp="1"/>
          </p:cNvSpPr>
          <p:nvPr>
            <p:ph idx="1"/>
          </p:nvPr>
        </p:nvSpPr>
        <p:spPr/>
        <p:txBody>
          <a:bodyPr/>
          <a:lstStyle/>
          <a:p>
            <a:pPr marL="0" marR="0">
              <a:spcBef>
                <a:spcPts val="0"/>
              </a:spcBef>
              <a:spcAft>
                <a:spcPts val="0"/>
              </a:spcAft>
            </a:pPr>
            <a:r>
              <a:rPr lang="en-US" sz="2000" kern="150" dirty="0">
                <a:effectLst/>
                <a:latin typeface="Times New Roman" panose="02020603050405020304" pitchFamily="18" charset="0"/>
                <a:ea typeface="SimSun" panose="02010600030101010101" pitchFamily="2" charset="-122"/>
                <a:cs typeface="Arial" panose="020B0604020202020204" pitchFamily="34" charset="0"/>
              </a:rPr>
              <a:t>14: 57 In Scripture, disease is one of the images of sin (Ps 147: 3; Is 1: 5-6; Jr 8: 2; 30: 12; Mk 2: 17). The OT records several instances of people who developed serious skin disease following sacrilegious behavior (e.g., Nm 12: 9-10; 2 Kg 5: 27; 2 Ch 26: 17-21). The Levitical law provided no means of curing such conditions. The sufferer had to wait in hope of a cure from God, without human aid. Only then could he present himself to the priest. The banishment of the diseased person from human society and God's sanctuary was analogous to the fall when Adam and Eve were expelled from Eden (</a:t>
            </a:r>
            <a:r>
              <a:rPr lang="en-US" sz="2000" kern="150" dirty="0" err="1">
                <a:effectLst/>
                <a:latin typeface="Times New Roman" panose="02020603050405020304" pitchFamily="18" charset="0"/>
                <a:ea typeface="SimSun" panose="02010600030101010101" pitchFamily="2" charset="-122"/>
                <a:cs typeface="Arial" panose="020B0604020202020204" pitchFamily="34" charset="0"/>
              </a:rPr>
              <a:t>Gn</a:t>
            </a:r>
            <a:r>
              <a:rPr lang="en-US" sz="2000" kern="150" dirty="0">
                <a:effectLst/>
                <a:latin typeface="Times New Roman" panose="02020603050405020304" pitchFamily="18" charset="0"/>
                <a:ea typeface="SimSun" panose="02010600030101010101" pitchFamily="2" charset="-122"/>
                <a:cs typeface="Arial" panose="020B0604020202020204" pitchFamily="34" charset="0"/>
              </a:rPr>
              <a:t> 3).</a:t>
            </a:r>
          </a:p>
          <a:p>
            <a:pPr marL="0" marR="0">
              <a:spcBef>
                <a:spcPts val="0"/>
              </a:spcBef>
              <a:spcAft>
                <a:spcPts val="0"/>
              </a:spcAft>
            </a:pPr>
            <a:r>
              <a:rPr lang="en-US" sz="2000" kern="150" dirty="0">
                <a:effectLst/>
                <a:latin typeface="Times New Roman" panose="02020603050405020304" pitchFamily="18" charset="0"/>
                <a:ea typeface="SimSun" panose="02010600030101010101" pitchFamily="2" charset="-122"/>
                <a:cs typeface="Arial" panose="020B0604020202020204" pitchFamily="34" charset="0"/>
              </a:rPr>
              <a:t> </a:t>
            </a:r>
          </a:p>
          <a:p>
            <a:pPr marL="0" marR="0">
              <a:spcBef>
                <a:spcPts val="0"/>
              </a:spcBef>
              <a:spcAft>
                <a:spcPts val="0"/>
              </a:spcAft>
            </a:pPr>
            <a:r>
              <a:rPr lang="en-US" sz="2000" kern="150" dirty="0">
                <a:effectLst/>
                <a:latin typeface="Times New Roman" panose="02020603050405020304" pitchFamily="18" charset="0"/>
                <a:ea typeface="SimSun" panose="02010600030101010101" pitchFamily="2" charset="-122"/>
                <a:cs typeface="Arial" panose="020B0604020202020204" pitchFamily="34" charset="0"/>
              </a:rPr>
              <a:t> . The Apologetics Study Bible (Kindle Locations 72002-72006). B&amp;H Publishing Group. Kindle Edition.</a:t>
            </a:r>
          </a:p>
          <a:p>
            <a:endParaRPr lang="en-US" dirty="0"/>
          </a:p>
        </p:txBody>
      </p:sp>
    </p:spTree>
    <p:extLst>
      <p:ext uri="{BB962C8B-B14F-4D97-AF65-F5344CB8AC3E}">
        <p14:creationId xmlns:p14="http://schemas.microsoft.com/office/powerpoint/2010/main" val="35653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29D85-AA75-4362-B25A-5F0CA22572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FBCD9D-DDD0-4191-B53F-B3D525C06E4C}"/>
              </a:ext>
            </a:extLst>
          </p:cNvPr>
          <p:cNvSpPr>
            <a:spLocks noGrp="1"/>
          </p:cNvSpPr>
          <p:nvPr>
            <p:ph idx="1"/>
          </p:nvPr>
        </p:nvSpPr>
        <p:spPr/>
        <p:txBody>
          <a:bodyPr>
            <a:noAutofit/>
          </a:bodyPr>
          <a:lstStyle/>
          <a:p>
            <a:r>
              <a:rPr lang="en-US" sz="2800" dirty="0"/>
              <a:t>While chapter 13 dealt with identifying infectious skin diseases, chapter 14 deals with cleansing infectious skin diseases. Some of the things God required the people to do were practical in that they actually stopped the disease from spreading. Other things He had them do were more symbolic. They wouldn’t have had any direct impact on the skin disease, but they were still done out of obedience to God. </a:t>
            </a:r>
          </a:p>
        </p:txBody>
      </p:sp>
    </p:spTree>
    <p:extLst>
      <p:ext uri="{BB962C8B-B14F-4D97-AF65-F5344CB8AC3E}">
        <p14:creationId xmlns:p14="http://schemas.microsoft.com/office/powerpoint/2010/main" val="4047527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DE6A8-8666-44B4-AB74-D227720240CE}"/>
              </a:ext>
            </a:extLst>
          </p:cNvPr>
          <p:cNvSpPr>
            <a:spLocks noGrp="1"/>
          </p:cNvSpPr>
          <p:nvPr>
            <p:ph type="title"/>
          </p:nvPr>
        </p:nvSpPr>
        <p:spPr/>
        <p:txBody>
          <a:bodyPr>
            <a:normAutofit/>
          </a:bodyPr>
          <a:lstStyle/>
          <a:p>
            <a:r>
              <a:rPr lang="en-US" dirty="0">
                <a:effectLst/>
                <a:latin typeface="Times New Roman" panose="02020603050405020304" pitchFamily="18" charset="0"/>
                <a:ea typeface="SimSun" panose="02010600030101010101" pitchFamily="2" charset="-122"/>
                <a:cs typeface="Arial" panose="020B0604020202020204" pitchFamily="34" charset="0"/>
              </a:rPr>
              <a:t>Verses 1-7</a:t>
            </a:r>
            <a:endParaRPr lang="en-US" dirty="0"/>
          </a:p>
        </p:txBody>
      </p:sp>
      <p:sp>
        <p:nvSpPr>
          <p:cNvPr id="3" name="Content Placeholder 2">
            <a:extLst>
              <a:ext uri="{FF2B5EF4-FFF2-40B4-BE49-F238E27FC236}">
                <a16:creationId xmlns:a16="http://schemas.microsoft.com/office/drawing/2014/main" id="{567C91B9-8F28-482C-A943-4B61999EBB45}"/>
              </a:ext>
            </a:extLst>
          </p:cNvPr>
          <p:cNvSpPr>
            <a:spLocks noGrp="1"/>
          </p:cNvSpPr>
          <p:nvPr>
            <p:ph idx="1"/>
          </p:nvPr>
        </p:nvSpPr>
        <p:spPr/>
        <p:txBody>
          <a:bodyPr>
            <a:noAutofit/>
          </a:bodyPr>
          <a:lstStyle/>
          <a:p>
            <a:r>
              <a:rPr lang="en-US" sz="2400" dirty="0"/>
              <a:t>This was the ritual they performed when a person was declared clean after the skin disease finally healed. The priest went outside the camp. The person was actually clean, but not yet ceremonially clean, and therefore not allowed back into the camp. The priest was to bring two birds, cedar wood, hyssop, and scarlet thread. First, they killed one of the birds and drained the blood. The other bird was then wrapped up in the cedar wood, hyssop, and scarlet string, dipped in the blood, which was sprinkled over the person who needed to be cleansed. After this the living bird was set free. </a:t>
            </a:r>
          </a:p>
        </p:txBody>
      </p:sp>
    </p:spTree>
    <p:extLst>
      <p:ext uri="{BB962C8B-B14F-4D97-AF65-F5344CB8AC3E}">
        <p14:creationId xmlns:p14="http://schemas.microsoft.com/office/powerpoint/2010/main" val="148786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D527A-A834-4F1E-A6C0-59D0C39590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973392-A727-476C-A134-BF1FE8439631}"/>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This prescribed ritual didn't cure the skin disease. It was purely symbolic in fact, meant to represent the man's ceremonial cleansing. The person could technically have been brought back into the camp without going through this ritual and he wouldn't have been contagious anymore, but this made a more public declaration that the person was now considered clean.</a:t>
            </a:r>
          </a:p>
          <a:p>
            <a:endParaRPr lang="en-US" dirty="0"/>
          </a:p>
        </p:txBody>
      </p:sp>
    </p:spTree>
    <p:extLst>
      <p:ext uri="{BB962C8B-B14F-4D97-AF65-F5344CB8AC3E}">
        <p14:creationId xmlns:p14="http://schemas.microsoft.com/office/powerpoint/2010/main" val="146591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4CB35-1030-4D92-A250-444A7D245252}"/>
              </a:ext>
            </a:extLst>
          </p:cNvPr>
          <p:cNvSpPr>
            <a:spLocks noGrp="1"/>
          </p:cNvSpPr>
          <p:nvPr>
            <p:ph type="title"/>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Verses 8-9 </a:t>
            </a:r>
            <a:endParaRPr lang="en-US" sz="3200" dirty="0"/>
          </a:p>
        </p:txBody>
      </p:sp>
      <p:sp>
        <p:nvSpPr>
          <p:cNvPr id="3" name="Content Placeholder 2">
            <a:extLst>
              <a:ext uri="{FF2B5EF4-FFF2-40B4-BE49-F238E27FC236}">
                <a16:creationId xmlns:a16="http://schemas.microsoft.com/office/drawing/2014/main" id="{290B8A17-759C-43FB-BCE6-29D5A6A1FC55}"/>
              </a:ext>
            </a:extLst>
          </p:cNvPr>
          <p:cNvSpPr>
            <a:spLocks noGrp="1"/>
          </p:cNvSpPr>
          <p:nvPr>
            <p:ph idx="1"/>
          </p:nvPr>
        </p:nvSpPr>
        <p:spPr/>
        <p:txBody>
          <a:bodyPr/>
          <a:lstStyle/>
          <a:p>
            <a:r>
              <a:rPr lang="en-US" sz="2400" kern="150" dirty="0">
                <a:effectLst/>
                <a:latin typeface="Times New Roman" panose="02020603050405020304" pitchFamily="18" charset="0"/>
                <a:ea typeface="SimSun" panose="02010600030101010101" pitchFamily="2" charset="-122"/>
                <a:cs typeface="Arial" panose="020B0604020202020204" pitchFamily="34" charset="0"/>
              </a:rPr>
              <a:t>After this ritual was performed the person was to shave off all of his/her hair, and bathe, and then was allowed back into the camp. The person couldn't go back into the tent yet though. Another seven days had to pass before that could happen. On the seventh day the person was to shave off all the hair again. All of this shaving and bathing was to make sure none of the disease remained on the body. The infection may have passed, but they wanted to make sure it didn't come </a:t>
            </a:r>
            <a:r>
              <a:rPr lang="en-US" sz="2400" kern="150" dirty="0">
                <a:latin typeface="Times New Roman" panose="02020603050405020304" pitchFamily="18" charset="0"/>
                <a:ea typeface="SimSun" panose="02010600030101010101" pitchFamily="2" charset="-122"/>
                <a:cs typeface="Arial" panose="020B0604020202020204" pitchFamily="34" charset="0"/>
              </a:rPr>
              <a:t>back. This step was more practical. The person may have not had any outward signs of the disease, but might have still been a carrier. Shaving the hair and thoroughly washing the area made sure it wouldn’t be passed on. </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416379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03989-0A77-49D9-9B57-0A0C343AC650}"/>
              </a:ext>
            </a:extLst>
          </p:cNvPr>
          <p:cNvSpPr>
            <a:spLocks noGrp="1"/>
          </p:cNvSpPr>
          <p:nvPr>
            <p:ph type="title"/>
          </p:nvPr>
        </p:nvSpPr>
        <p:spPr/>
        <p:txBody>
          <a:bodyPr/>
          <a:lstStyle/>
          <a:p>
            <a:r>
              <a:rPr lang="en-US" dirty="0"/>
              <a:t>Verses 10-20 </a:t>
            </a:r>
          </a:p>
        </p:txBody>
      </p:sp>
      <p:sp>
        <p:nvSpPr>
          <p:cNvPr id="3" name="Content Placeholder 2">
            <a:extLst>
              <a:ext uri="{FF2B5EF4-FFF2-40B4-BE49-F238E27FC236}">
                <a16:creationId xmlns:a16="http://schemas.microsoft.com/office/drawing/2014/main" id="{0B1C013F-9CC8-42DA-B4C7-970E787ECDC9}"/>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The final step in all of this was the offering to the Lord. In a way this was an offering of restitution to the Lord because during the time of quarantine the person was unable to bring offerings to the Lord because he/she was not allowed near the tabernacle. Two male lambs and one female lamb were to be brought to the priest. One lamb was for a guilt offering, the other was for a sin offering, and the last for a burnt offering. </a:t>
            </a:r>
            <a:endParaRPr lang="en-US" sz="2800" dirty="0"/>
          </a:p>
        </p:txBody>
      </p:sp>
    </p:spTree>
    <p:extLst>
      <p:ext uri="{BB962C8B-B14F-4D97-AF65-F5344CB8AC3E}">
        <p14:creationId xmlns:p14="http://schemas.microsoft.com/office/powerpoint/2010/main" val="258239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9CCC9-A658-4627-80D1-E00D9AA7406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3CB348-4190-4964-8FE8-72CE2EC5C131}"/>
              </a:ext>
            </a:extLst>
          </p:cNvPr>
          <p:cNvSpPr>
            <a:spLocks noGrp="1"/>
          </p:cNvSpPr>
          <p:nvPr>
            <p:ph idx="1"/>
          </p:nvPr>
        </p:nvSpPr>
        <p:spPr/>
        <p:txBody>
          <a:bodyPr>
            <a:normAutofit/>
          </a:bodyPr>
          <a:lstStyle/>
          <a:p>
            <a:r>
              <a:rPr lang="en-US" sz="3200" dirty="0"/>
              <a:t>As usual, the guilt offering and the sin offering were to come first, and then finally the burnt offering. This once again shows that the sin and the guilt always had to be dealt with first before any offering of praise could be properly given. He was also to bring some flour for a grain offering, and a log of oil, which measured out to about a pint.</a:t>
            </a:r>
          </a:p>
        </p:txBody>
      </p:sp>
    </p:spTree>
    <p:extLst>
      <p:ext uri="{BB962C8B-B14F-4D97-AF65-F5344CB8AC3E}">
        <p14:creationId xmlns:p14="http://schemas.microsoft.com/office/powerpoint/2010/main" val="231487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8E1A6-A6F3-4E43-8187-6BD35BCB58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67E267-64BF-4B79-A7B8-B938D4C887CB}"/>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To represent cleansing from the skin disease the priest was to place some of the blood of the guilt offering on the right ear, right thumb, and right big toe. He was then to repeat this with some of the oil. This was another symbolic act to show that was person was dedicating himself listen to the lord, act in righteousness, and walk in righteousness.  </a:t>
            </a:r>
          </a:p>
          <a:p>
            <a:endParaRPr lang="en-US" dirty="0"/>
          </a:p>
        </p:txBody>
      </p:sp>
    </p:spTree>
    <p:extLst>
      <p:ext uri="{BB962C8B-B14F-4D97-AF65-F5344CB8AC3E}">
        <p14:creationId xmlns:p14="http://schemas.microsoft.com/office/powerpoint/2010/main" val="2264814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0A214-B13E-4D48-9FDE-115CC50DCAEA}"/>
              </a:ext>
            </a:extLst>
          </p:cNvPr>
          <p:cNvSpPr>
            <a:spLocks noGrp="1"/>
          </p:cNvSpPr>
          <p:nvPr>
            <p:ph type="title"/>
          </p:nvPr>
        </p:nvSpPr>
        <p:spPr/>
        <p:txBody>
          <a:bodyPr>
            <a:normAutofit/>
          </a:bodyPr>
          <a:lstStyle/>
          <a:p>
            <a:r>
              <a:rPr lang="en-US" dirty="0">
                <a:effectLst/>
                <a:latin typeface="Times New Roman" panose="02020603050405020304" pitchFamily="18" charset="0"/>
                <a:ea typeface="SimSun" panose="02010600030101010101" pitchFamily="2" charset="-122"/>
                <a:cs typeface="Arial" panose="020B0604020202020204" pitchFamily="34" charset="0"/>
              </a:rPr>
              <a:t>Verses 21-23 </a:t>
            </a:r>
            <a:endParaRPr lang="en-US" dirty="0"/>
          </a:p>
        </p:txBody>
      </p:sp>
      <p:sp>
        <p:nvSpPr>
          <p:cNvPr id="3" name="Content Placeholder 2">
            <a:extLst>
              <a:ext uri="{FF2B5EF4-FFF2-40B4-BE49-F238E27FC236}">
                <a16:creationId xmlns:a16="http://schemas.microsoft.com/office/drawing/2014/main" id="{CA2BE431-FB28-46F3-ACCB-6484AD659486}"/>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God has always been accommodating for the poor. They still had to bring these offerings, but He knows that not everyone had the financial means to afford all of these animals. In this case, if the person couldn't afford three lambs, then it could also be done with one lamb and two turtledoves. The lamb remained for the guilt offering, and one turtledove would be for a sin offering, and the other turtledove was for a burnt offering. Like before he was still required to bring some flour for a grain offering and a log of oil.</a:t>
            </a:r>
            <a:endParaRPr lang="en-US" sz="2800" dirty="0"/>
          </a:p>
        </p:txBody>
      </p:sp>
    </p:spTree>
    <p:extLst>
      <p:ext uri="{BB962C8B-B14F-4D97-AF65-F5344CB8AC3E}">
        <p14:creationId xmlns:p14="http://schemas.microsoft.com/office/powerpoint/2010/main" val="1806003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32</TotalTime>
  <Words>1333</Words>
  <Application>Microsoft Office PowerPoint</Application>
  <PresentationFormat>Widescreen</PresentationFormat>
  <Paragraphs>29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Celestial</vt:lpstr>
      <vt:lpstr>Leviticus</vt:lpstr>
      <vt:lpstr>PowerPoint Presentation</vt:lpstr>
      <vt:lpstr>Verses 1-7</vt:lpstr>
      <vt:lpstr>PowerPoint Presentation</vt:lpstr>
      <vt:lpstr>Verses 8-9 </vt:lpstr>
      <vt:lpstr>Verses 10-20 </vt:lpstr>
      <vt:lpstr>PowerPoint Presentation</vt:lpstr>
      <vt:lpstr>PowerPoint Presentation</vt:lpstr>
      <vt:lpstr>Verses 21-23 </vt:lpstr>
      <vt:lpstr>Verses 24-29 </vt:lpstr>
      <vt:lpstr>Verses 30-32 </vt:lpstr>
      <vt:lpstr>Verses 33-35 </vt:lpstr>
      <vt:lpstr>Verses 36-42 </vt:lpstr>
      <vt:lpstr>Verses 43-47</vt:lpstr>
      <vt:lpstr>Verses 48-57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4</cp:revision>
  <dcterms:created xsi:type="dcterms:W3CDTF">2020-09-12T15:21:00Z</dcterms:created>
  <dcterms:modified xsi:type="dcterms:W3CDTF">2020-09-12T15:54:07Z</dcterms:modified>
</cp:coreProperties>
</file>